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69" r:id="rId4"/>
    <p:sldId id="258" r:id="rId5"/>
    <p:sldId id="259" r:id="rId6"/>
    <p:sldId id="270" r:id="rId7"/>
    <p:sldId id="271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458" autoAdjust="0"/>
  </p:normalViewPr>
  <p:slideViewPr>
    <p:cSldViewPr>
      <p:cViewPr varScale="1">
        <p:scale>
          <a:sx n="92" d="100"/>
          <a:sy n="92" d="100"/>
        </p:scale>
        <p:origin x="-10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3451-2B67-412B-A348-D82E5975B5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8983-F4D5-49E2-98B4-ECB0281AF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E34C-C975-4533-86AC-AAAAE18315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61D4FE9D-894B-4B4C-9136-1E3F52685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A600-7B6D-415B-86D7-50FEC9D79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F7F-70C3-4625-A9BE-77B8F06D4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35BC-32C0-4AE6-AE74-EBB3738DF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57A78-CE67-404D-A7DC-35AEDAC9C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8274-5A50-4E09-8CEB-7C8039CA6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3732-F43C-4C82-A7B6-EC5625493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B6BA-16CA-491A-9C60-D7A1CB343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F23CA-A942-4F2C-8F75-42DDE0B35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5A5D-79D7-43AB-8B73-FB305B5F4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1" Type="http://schemas.openxmlformats.org/officeDocument/2006/relationships/tags" Target="../tags/tag10.xml"/><Relationship Id="rId2" Type="http://schemas.microsoft.com/office/2007/relationships/media" Target="../media/media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11.xml"/><Relationship Id="rId2" Type="http://schemas.microsoft.com/office/2007/relationships/media" Target="../media/media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12.xml"/><Relationship Id="rId2" Type="http://schemas.microsoft.com/office/2007/relationships/media" Target="../media/media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13.xml"/><Relationship Id="rId2" Type="http://schemas.microsoft.com/office/2007/relationships/media" Target="../media/media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14.xml"/><Relationship Id="rId2" Type="http://schemas.microsoft.com/office/2007/relationships/media" Target="../media/media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1" Type="http://schemas.openxmlformats.org/officeDocument/2006/relationships/tags" Target="../tags/tag15.xml"/><Relationship Id="rId2" Type="http://schemas.microsoft.com/office/2007/relationships/media" Target="../media/media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AV"/><Relationship Id="rId4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openxmlformats.org/officeDocument/2006/relationships/tags" Target="../tags/tag16.xml"/><Relationship Id="rId2" Type="http://schemas.microsoft.com/office/2007/relationships/media" Target="../media/media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17.xml"/><Relationship Id="rId2" Type="http://schemas.microsoft.com/office/2007/relationships/media" Target="../media/media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" Type="http://schemas.openxmlformats.org/officeDocument/2006/relationships/tags" Target="../tags/tag18.xml"/><Relationship Id="rId2" Type="http://schemas.microsoft.com/office/2007/relationships/media" Target="../media/media18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microsoft.com/office/2007/relationships/media" Target="../media/media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4.xml"/><Relationship Id="rId2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5.xml"/><Relationship Id="rId2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microsoft.com/office/2007/relationships/media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7.xml"/><Relationship Id="rId2" Type="http://schemas.microsoft.com/office/2007/relationships/media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8.xml"/><Relationship Id="rId2" Type="http://schemas.microsoft.com/office/2007/relationships/media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1" Type="http://schemas.openxmlformats.org/officeDocument/2006/relationships/tags" Target="../tags/tag9.xml"/><Relationship Id="rId2" Type="http://schemas.microsoft.com/office/2007/relationships/media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Inferential Statistics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  <p:pic>
        <p:nvPicPr>
          <p:cNvPr id="4" name="~PP1730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879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Ten </a:t>
            </a:r>
            <a:r>
              <a:rPr lang="en-US" sz="3200" dirty="0"/>
              <a:t>Steps to Hypothesis Testing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7. Identify the Critical Value (</a:t>
            </a:r>
            <a:r>
              <a:rPr lang="en-US" sz="2400" dirty="0" err="1"/>
              <a:t>z</a:t>
            </a:r>
            <a:r>
              <a:rPr lang="en-US" sz="2400" baseline="-25000" dirty="0" err="1"/>
              <a:t>crit</a:t>
            </a:r>
            <a:r>
              <a:rPr lang="en-US" sz="2400" dirty="0"/>
              <a:t> or t</a:t>
            </a:r>
            <a:r>
              <a:rPr lang="en-US" sz="2400" baseline="-25000" dirty="0"/>
              <a:t>crit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8.  State decision (rejection) rule (use normal 	distribution curve)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If </a:t>
            </a:r>
            <a:r>
              <a:rPr lang="en-US" sz="1800" dirty="0" smtClean="0"/>
              <a:t>the absolute value of the calculated </a:t>
            </a:r>
            <a:r>
              <a:rPr lang="en-US" sz="1800" dirty="0"/>
              <a:t>score is greater than critical value, then the null hypothesis is rejected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If </a:t>
            </a:r>
            <a:r>
              <a:rPr lang="en-US" sz="1800" dirty="0" smtClean="0"/>
              <a:t>the absolute value of the calculated </a:t>
            </a:r>
            <a:r>
              <a:rPr lang="en-US" sz="1800" dirty="0"/>
              <a:t>score is less than the critical value, then there is a failure to reject the null hypothesis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9. Calculate z or t (</a:t>
            </a:r>
            <a:r>
              <a:rPr lang="en-US" sz="2400" dirty="0" err="1"/>
              <a:t>z</a:t>
            </a:r>
            <a:r>
              <a:rPr lang="en-US" sz="2400" baseline="-25000" dirty="0" err="1"/>
              <a:t>obt</a:t>
            </a:r>
            <a:r>
              <a:rPr lang="en-US" sz="2400" dirty="0"/>
              <a:t> or t</a:t>
            </a:r>
            <a:r>
              <a:rPr lang="en-US" sz="2400" baseline="-25000" dirty="0"/>
              <a:t>obt</a:t>
            </a:r>
            <a:r>
              <a:rPr lang="en-US" sz="2400" dirty="0"/>
              <a:t>) and show it on 	the normal distribution curve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10. State the meaning of the results in a 	complete sentence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" name="~PP2622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7350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1 and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null hypothesis is a statement that “there is no difference” between the two means i.e. the sample mean is no different than the mean of the population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µ</a:t>
            </a:r>
            <a:r>
              <a:rPr lang="en-US" sz="2400" baseline="-25000" dirty="0"/>
              <a:t>1</a:t>
            </a:r>
            <a:r>
              <a:rPr lang="en-US" sz="2400" dirty="0"/>
              <a:t>=µ</a:t>
            </a:r>
            <a:r>
              <a:rPr lang="en-US" sz="24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research hypothesis is a statement that “there is a difference” between the two means i.e. the sample mean represents a different population.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µ</a:t>
            </a:r>
            <a:r>
              <a:rPr lang="en-US" sz="2400" baseline="-25000" dirty="0"/>
              <a:t>1</a:t>
            </a:r>
            <a:r>
              <a:rPr lang="en-US" sz="2400" dirty="0"/>
              <a:t>≠µ</a:t>
            </a:r>
            <a:r>
              <a:rPr lang="en-US" sz="2400" baseline="-25000" dirty="0"/>
              <a:t>2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" name="~PP1445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944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3 and 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Identify H</a:t>
            </a:r>
            <a:r>
              <a:rPr lang="en-US" baseline="-25000" dirty="0"/>
              <a:t>1</a:t>
            </a:r>
            <a:r>
              <a:rPr lang="en-US" dirty="0"/>
              <a:t> as one or two-tailed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no direction is predicted, the test is two-tailed and the critical values are located in both tails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direction is predicted, the test is one-tailed and critical value is located only in one tail</a:t>
            </a:r>
          </a:p>
          <a:p>
            <a:pPr>
              <a:lnSpc>
                <a:spcPct val="90000"/>
              </a:lnSpc>
            </a:pPr>
            <a:r>
              <a:rPr lang="en-US" dirty="0"/>
              <a:t>Specify alpha level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confident do I need to be?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social sciences 95% confidence level is usually sufficient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~PP2290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755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5 and 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test should I use (Z or T)?</a:t>
            </a:r>
          </a:p>
          <a:p>
            <a:r>
              <a:rPr lang="en-US" dirty="0" smtClean="0"/>
              <a:t>Determine </a:t>
            </a:r>
            <a:r>
              <a:rPr lang="en-US" dirty="0"/>
              <a:t>degrees of freedom (if applicable)</a:t>
            </a:r>
          </a:p>
          <a:p>
            <a:r>
              <a:rPr lang="en-US" dirty="0"/>
              <a:t>Use appropriate table to determine Critical Value</a:t>
            </a:r>
          </a:p>
          <a:p>
            <a:endParaRPr lang="en-US" dirty="0"/>
          </a:p>
        </p:txBody>
      </p:sp>
      <p:pic>
        <p:nvPicPr>
          <p:cNvPr id="4" name="~PP602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431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7 and 8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Identify Critical Value (Z</a:t>
            </a:r>
            <a:r>
              <a:rPr lang="en-US" sz="2400" baseline="-25000" dirty="0" smtClean="0"/>
              <a:t>crit</a:t>
            </a:r>
            <a:r>
              <a:rPr lang="en-US" sz="2400" dirty="0" smtClean="0"/>
              <a:t> or t</a:t>
            </a:r>
            <a:r>
              <a:rPr lang="en-US" sz="2400" baseline="-25000" dirty="0" smtClean="0"/>
              <a:t>crit</a:t>
            </a:r>
            <a:r>
              <a:rPr lang="en-US" sz="2400" dirty="0" smtClean="0"/>
              <a:t>) on normal distribution curve</a:t>
            </a:r>
          </a:p>
          <a:p>
            <a:r>
              <a:rPr lang="en-US" sz="2400" dirty="0" smtClean="0"/>
              <a:t>State </a:t>
            </a:r>
            <a:r>
              <a:rPr lang="en-US" sz="2400" dirty="0"/>
              <a:t>decision (rejection) rule:	</a:t>
            </a:r>
          </a:p>
          <a:p>
            <a:pPr lvl="1"/>
            <a:r>
              <a:rPr lang="en-US" sz="2000" dirty="0"/>
              <a:t>Use the normal distribution curve to mark the “area of rejection”</a:t>
            </a:r>
          </a:p>
          <a:p>
            <a:pPr lvl="1"/>
            <a:r>
              <a:rPr lang="en-US" sz="2000" dirty="0"/>
              <a:t>If Z</a:t>
            </a:r>
            <a:r>
              <a:rPr lang="en-US" sz="2000" baseline="-25000" dirty="0"/>
              <a:t>obt</a:t>
            </a:r>
            <a:r>
              <a:rPr lang="en-US" sz="2000" dirty="0"/>
              <a:t> is greater than Z</a:t>
            </a:r>
            <a:r>
              <a:rPr lang="en-US" sz="2000" baseline="-25000" dirty="0"/>
              <a:t>crit</a:t>
            </a:r>
            <a:r>
              <a:rPr lang="en-US" sz="2000" dirty="0"/>
              <a:t>, reject the null hypothesis</a:t>
            </a:r>
          </a:p>
          <a:p>
            <a:pPr lvl="1"/>
            <a:r>
              <a:rPr lang="en-US" sz="2000" dirty="0"/>
              <a:t>If Z</a:t>
            </a:r>
            <a:r>
              <a:rPr lang="en-US" sz="2000" baseline="-25000" dirty="0"/>
              <a:t>obt</a:t>
            </a:r>
            <a:r>
              <a:rPr lang="en-US" sz="2000" dirty="0"/>
              <a:t> is less than Z</a:t>
            </a:r>
            <a:r>
              <a:rPr lang="en-US" sz="2000" baseline="-25000" dirty="0"/>
              <a:t>crit</a:t>
            </a:r>
            <a:r>
              <a:rPr lang="en-US" sz="2000" dirty="0"/>
              <a:t>, fail to reject the null hypothesis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t</a:t>
            </a:r>
            <a:r>
              <a:rPr lang="en-US" sz="2000" baseline="-25000" dirty="0"/>
              <a:t>obt</a:t>
            </a:r>
            <a:r>
              <a:rPr lang="en-US" sz="2000" dirty="0"/>
              <a:t> is greater than t</a:t>
            </a:r>
            <a:r>
              <a:rPr lang="en-US" sz="2000" baseline="-25000" dirty="0"/>
              <a:t>crit</a:t>
            </a:r>
            <a:r>
              <a:rPr lang="en-US" sz="2000" dirty="0"/>
              <a:t>, reject the null hypothesis</a:t>
            </a:r>
          </a:p>
          <a:p>
            <a:pPr lvl="1"/>
            <a:r>
              <a:rPr lang="en-US" sz="2000" dirty="0"/>
              <a:t>If t</a:t>
            </a:r>
            <a:r>
              <a:rPr lang="en-US" sz="2000" baseline="-25000" dirty="0"/>
              <a:t>obt</a:t>
            </a:r>
            <a:r>
              <a:rPr lang="en-US" sz="2000" dirty="0"/>
              <a:t> is less than t</a:t>
            </a:r>
            <a:r>
              <a:rPr lang="en-US" sz="2000" baseline="-25000" dirty="0"/>
              <a:t>crit</a:t>
            </a:r>
            <a:r>
              <a:rPr lang="en-US" sz="2000" dirty="0"/>
              <a:t>, fail to reject the null hypothesis</a:t>
            </a:r>
          </a:p>
          <a:p>
            <a:endParaRPr lang="en-US" sz="2400" dirty="0"/>
          </a:p>
        </p:txBody>
      </p:sp>
      <p:pic>
        <p:nvPicPr>
          <p:cNvPr id="4" name="~PP1957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7484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7 and 8</a:t>
            </a:r>
            <a:endParaRPr lang="en-US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2093817"/>
            <a:ext cx="8229600" cy="3538728"/>
          </a:xfrm>
          <a:noFill/>
          <a:ln>
            <a:solidFill>
              <a:srgbClr val="015B7D"/>
            </a:solidFill>
          </a:ln>
        </p:spPr>
      </p:pic>
      <p:pic>
        <p:nvPicPr>
          <p:cNvPr id="4" name="~PP435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679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AutoShap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5075" cy="3724275"/>
          </a:xfrm>
        </p:spPr>
        <p:txBody>
          <a:bodyPr/>
          <a:lstStyle/>
          <a:p>
            <a:r>
              <a:rPr lang="en-US" sz="2400" dirty="0"/>
              <a:t>Calculate Z</a:t>
            </a:r>
            <a:r>
              <a:rPr lang="en-US" sz="2400" baseline="-25000" dirty="0"/>
              <a:t>obt</a:t>
            </a:r>
            <a:r>
              <a:rPr lang="en-US" sz="2400" dirty="0"/>
              <a:t> or t</a:t>
            </a:r>
            <a:r>
              <a:rPr lang="en-US" sz="2400" baseline="-25000" dirty="0"/>
              <a:t>obt</a:t>
            </a:r>
          </a:p>
          <a:p>
            <a:endParaRPr lang="en-US" sz="2400" dirty="0"/>
          </a:p>
        </p:txBody>
      </p:sp>
      <p:pic>
        <p:nvPicPr>
          <p:cNvPr id="13316" name="Picture 5" descr="ztest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09638" y="2957513"/>
            <a:ext cx="2706687" cy="1387475"/>
          </a:xfrm>
          <a:noFill/>
          <a:ln/>
        </p:spPr>
      </p:pic>
      <p:pic>
        <p:nvPicPr>
          <p:cNvPr id="13319" name="Picture 6" descr="t test.gif"/>
          <p:cNvPicPr>
            <a:picLocks noGrp="1" noChangeAspect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899025" y="2925763"/>
            <a:ext cx="3062288" cy="1411287"/>
          </a:xfrm>
          <a:noFill/>
          <a:ln/>
        </p:spPr>
      </p:pic>
      <p:pic>
        <p:nvPicPr>
          <p:cNvPr id="6" name="~PP2988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269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3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the meaning of the results in a complete sentence.</a:t>
            </a:r>
          </a:p>
          <a:p>
            <a:r>
              <a:rPr lang="en-US" dirty="0" smtClean="0"/>
              <a:t>Example</a:t>
            </a:r>
            <a:r>
              <a:rPr lang="en-US" dirty="0"/>
              <a:t>: Reject the null</a:t>
            </a:r>
          </a:p>
          <a:p>
            <a:pPr lvl="1"/>
            <a:r>
              <a:rPr lang="en-US" sz="2000" dirty="0"/>
              <a:t>There is sufficient evidence at the 5% level to support the claim </a:t>
            </a:r>
            <a:r>
              <a:rPr lang="en-US" sz="2000" dirty="0" smtClean="0"/>
              <a:t>that the alternative hypothesis represents the population.</a:t>
            </a:r>
          </a:p>
          <a:p>
            <a:r>
              <a:rPr lang="en-US" dirty="0" smtClean="0"/>
              <a:t>Example: Failure to reject the null</a:t>
            </a:r>
          </a:p>
          <a:p>
            <a:pPr lvl="1"/>
            <a:r>
              <a:rPr lang="en-US" sz="2000" dirty="0" smtClean="0"/>
              <a:t>There is insufficient evidence at the 5% level to support the claim of the alternative hypothesis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~PP1747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313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Test vs. 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the Z test when: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have a single sample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dependent variable is interval/ratio data that is approximately normally distributed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know the population mean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know the true standard deviation of the population</a:t>
            </a:r>
            <a:endParaRPr lang="en-US" dirty="0" smtClean="0"/>
          </a:p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the T test when:</a:t>
            </a:r>
            <a:endParaRPr lang="en-US" dirty="0" smtClean="0"/>
          </a:p>
          <a:p>
            <a:pPr lvl="1" rtl="0" fontAlgn="base"/>
            <a:r>
              <a:rPr lang="en-US" dirty="0" smtClean="0"/>
              <a:t>You have a single</a:t>
            </a:r>
            <a:r>
              <a:rPr lang="en-US" baseline="0" dirty="0" smtClean="0"/>
              <a:t> sample</a:t>
            </a:r>
          </a:p>
          <a:p>
            <a:pPr lvl="1" rtl="0" fontAlgn="base"/>
            <a:r>
              <a:rPr lang="en-US" baseline="0" dirty="0" smtClean="0"/>
              <a:t>You do not know the true standard deviation.</a:t>
            </a:r>
            <a:endParaRPr lang="en-US" dirty="0" smtClean="0"/>
          </a:p>
          <a:p>
            <a:pPr rtl="0" fontAlgn="base"/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~PP2242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2271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Denise is interested in whether the physical coordination skills among low-income pre-school children are different from those of other children.  She knows that the population mean for the Pre-School Coordination Activity Test (PCAT) is 120 with a population standard deviation = 10.  She tests 80 pre-</a:t>
            </a:r>
            <a:r>
              <a:rPr lang="en-US" dirty="0" err="1" smtClean="0"/>
              <a:t>schoolers</a:t>
            </a:r>
            <a:r>
              <a:rPr lang="en-US" dirty="0" smtClean="0"/>
              <a:t> from low-income families and obtains a mean of 122.</a:t>
            </a:r>
          </a:p>
          <a:p>
            <a:pPr lvl="1"/>
            <a:r>
              <a:rPr lang="en-US" dirty="0" smtClean="0"/>
              <a:t>Should Denise do a one-tailed or a two-tailed test?  Explain your answer.</a:t>
            </a:r>
          </a:p>
          <a:p>
            <a:pPr lvl="1"/>
            <a:r>
              <a:rPr lang="en-US" dirty="0" smtClean="0"/>
              <a:t>State the appropriate H</a:t>
            </a:r>
            <a:r>
              <a:rPr lang="en-US" baseline="-25000" dirty="0" smtClean="0"/>
              <a:t>0</a:t>
            </a:r>
            <a:r>
              <a:rPr lang="en-US" dirty="0" smtClean="0"/>
              <a:t> and H</a:t>
            </a:r>
            <a:r>
              <a:rPr lang="en-US" baseline="-25000" dirty="0" smtClean="0"/>
              <a:t>a</a:t>
            </a:r>
            <a:r>
              <a:rPr lang="en-US" dirty="0" smtClean="0"/>
              <a:t>, given your answer in part a.</a:t>
            </a:r>
          </a:p>
          <a:p>
            <a:pPr lvl="1"/>
            <a:r>
              <a:rPr lang="en-US" dirty="0" smtClean="0"/>
              <a:t>Use α = 0.05.  What is the value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crit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is the value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obt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Use the normal distribution curve and report your findings.</a:t>
            </a:r>
          </a:p>
          <a:p>
            <a:pPr lvl="1"/>
            <a:r>
              <a:rPr lang="en-US" dirty="0" smtClean="0"/>
              <a:t>What should Denise conclude?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Deciding if a Sample Represents a Population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Inferential statistics are used to “infer” or make a statement about a population (large group) based on what you find in a sample (a small part of the population).</a:t>
            </a:r>
          </a:p>
        </p:txBody>
      </p:sp>
      <p:pic>
        <p:nvPicPr>
          <p:cNvPr id="4" name="~PP333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3114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Two-tailed test because no direction is predicted</a:t>
            </a:r>
          </a:p>
          <a:p>
            <a:r>
              <a:rPr lang="en-US" dirty="0" smtClean="0"/>
              <a:t>Ho: there is no difference between the physical coordination skills of low –income children and the population of preschoolers.</a:t>
            </a:r>
          </a:p>
          <a:p>
            <a:r>
              <a:rPr lang="en-US" dirty="0" smtClean="0"/>
              <a:t>H1: there is a difference between the physical coordination skills of low –income children and the population of preschoolers.</a:t>
            </a:r>
          </a:p>
          <a:p>
            <a:r>
              <a:rPr lang="en-US" dirty="0" err="1" smtClean="0"/>
              <a:t>Zcrit</a:t>
            </a:r>
            <a:r>
              <a:rPr lang="en-US" dirty="0" smtClean="0"/>
              <a:t> = ±1.96 (two-tailed with </a:t>
            </a:r>
            <a:r>
              <a:rPr lang="el-GR" dirty="0" smtClean="0"/>
              <a:t>α</a:t>
            </a:r>
            <a:r>
              <a:rPr lang="en-US" dirty="0" smtClean="0"/>
              <a:t> of .05)</a:t>
            </a:r>
          </a:p>
          <a:p>
            <a:r>
              <a:rPr lang="en-US" dirty="0" smtClean="0"/>
              <a:t>Z obt = 1.79</a:t>
            </a:r>
          </a:p>
          <a:p>
            <a:r>
              <a:rPr lang="en-US" dirty="0" err="1" smtClean="0"/>
              <a:t>Zobt</a:t>
            </a:r>
            <a:r>
              <a:rPr lang="en-US" dirty="0" smtClean="0"/>
              <a:t> &lt; 1.96 therefore there is a failure to reject the null hypothesis.  There is no different between the physical coordination skills of low-income children and the population </a:t>
            </a:r>
            <a:r>
              <a:rPr lang="en-US" smtClean="0"/>
              <a:t>of preschoolers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Parametric and Nonparametric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Parametric statistics require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population of dependent scores should be approximately normally distributed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scores should be interval or ratio scores</a:t>
            </a:r>
            <a:endParaRPr lang="en-US" dirty="0" smtClean="0"/>
          </a:p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Nonparametric statistics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may be skewed . . . Or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may be nominal or ordinal scores</a:t>
            </a:r>
            <a:endParaRPr lang="en-US" dirty="0" smtClean="0"/>
          </a:p>
        </p:txBody>
      </p:sp>
      <p:pic>
        <p:nvPicPr>
          <p:cNvPr id="4" name="~PP651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410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Just by the luck of the draw, the sample we choose may not be representative of the population</a:t>
            </a:r>
          </a:p>
          <a:p>
            <a:pPr>
              <a:lnSpc>
                <a:spcPct val="90000"/>
              </a:lnSpc>
            </a:pPr>
            <a:r>
              <a:rPr lang="en-US" dirty="0"/>
              <a:t>The sample may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Give a fairly accurate representation of the population we’re interested in---or--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Give a poor representation of the population we’re interested in—or—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 another population altogether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~PP568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840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Sample mean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order to determine if the sample represents the population, we will subject the sample to a test </a:t>
            </a:r>
          </a:p>
          <a:p>
            <a:r>
              <a:rPr lang="en-US" sz="2400" dirty="0"/>
              <a:t>The test will vary depending on sample size</a:t>
            </a:r>
          </a:p>
          <a:p>
            <a:pPr lvl="1"/>
            <a:r>
              <a:rPr lang="en-US" sz="2000" dirty="0"/>
              <a:t>Large samples (≥30) will use a Z test</a:t>
            </a:r>
          </a:p>
          <a:p>
            <a:pPr lvl="1"/>
            <a:r>
              <a:rPr lang="en-US" sz="2000" dirty="0"/>
              <a:t>Small samples (≤30) will use a t test</a:t>
            </a:r>
          </a:p>
          <a:p>
            <a:r>
              <a:rPr lang="en-US" sz="2400" dirty="0"/>
              <a:t>Both of these tests (and other inferential tests we will learn in the future) will follow </a:t>
            </a:r>
            <a:r>
              <a:rPr lang="en-US" sz="2400" dirty="0" smtClean="0"/>
              <a:t>a ten-step process.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~PP261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773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 fontAlgn="base"/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research hypothesis states that the researcher expects to find something</a:t>
            </a:r>
            <a:endParaRPr lang="en-US" dirty="0" smtClean="0"/>
          </a:p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null hypothesis states that nothing has happened or that there is no difference</a:t>
            </a:r>
            <a:endParaRPr lang="en-US" dirty="0" smtClean="0"/>
          </a:p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researcher always tests the null hypothesis and the results are either:</a:t>
            </a:r>
            <a:endParaRPr lang="en-US" dirty="0" smtClean="0"/>
          </a:p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Reject the null</a:t>
            </a:r>
            <a:endParaRPr lang="en-US" dirty="0" smtClean="0"/>
          </a:p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Retain the null (sometimes worded “fail to reject the null”)</a:t>
            </a:r>
            <a:endParaRPr lang="en-US" dirty="0" smtClean="0"/>
          </a:p>
        </p:txBody>
      </p:sp>
      <p:pic>
        <p:nvPicPr>
          <p:cNvPr id="4" name="~PP2915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253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Tail or Two?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two-tailed test is used when you do not predict the direction that scores will change.</a:t>
            </a:r>
            <a:endParaRPr lang="en-US" dirty="0" smtClean="0"/>
          </a:p>
          <a:p>
            <a:pPr rtl="0" fontAlgn="base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one-tailed test is used when you do predict the direction that scores will change.</a:t>
            </a:r>
          </a:p>
        </p:txBody>
      </p:sp>
      <p:pic>
        <p:nvPicPr>
          <p:cNvPr id="5" name="~PP1946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785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certain do I need to be?</a:t>
            </a:r>
          </a:p>
          <a:p>
            <a:r>
              <a:rPr lang="en-US" dirty="0" smtClean="0"/>
              <a:t>I (the researcher) set the alpha level</a:t>
            </a:r>
          </a:p>
          <a:p>
            <a:r>
              <a:rPr lang="en-US" dirty="0" smtClean="0"/>
              <a:t>Most common in social science is .05</a:t>
            </a:r>
          </a:p>
          <a:p>
            <a:r>
              <a:rPr lang="en-US" dirty="0" smtClean="0"/>
              <a:t>This means I am 95% confident that I can rely on my results</a:t>
            </a:r>
          </a:p>
          <a:p>
            <a:r>
              <a:rPr lang="en-US" dirty="0" smtClean="0"/>
              <a:t>If my test results meet this level, then my results are </a:t>
            </a:r>
            <a:r>
              <a:rPr lang="en-US" b="1" i="1" dirty="0" smtClean="0"/>
              <a:t>significant.</a:t>
            </a:r>
            <a:endParaRPr lang="en-US" b="1" i="1" dirty="0"/>
          </a:p>
        </p:txBody>
      </p:sp>
      <p:pic>
        <p:nvPicPr>
          <p:cNvPr id="4" name="~PP572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008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Ten </a:t>
            </a:r>
            <a:r>
              <a:rPr lang="en-US" sz="3200" dirty="0"/>
              <a:t>Steps to Hypothesis Testing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 State the null hypothesis (H</a:t>
            </a:r>
            <a:r>
              <a:rPr lang="en-US" baseline="-25000" dirty="0"/>
              <a:t>0</a:t>
            </a:r>
            <a:r>
              <a:rPr lang="en-US" dirty="0"/>
              <a:t>) </a:t>
            </a:r>
          </a:p>
          <a:p>
            <a:pPr>
              <a:lnSpc>
                <a:spcPct val="90000"/>
              </a:lnSpc>
            </a:pPr>
            <a:r>
              <a:rPr lang="en-US" dirty="0"/>
              <a:t>2. State the research or alternate hypothesis (H</a:t>
            </a:r>
            <a:r>
              <a:rPr lang="en-US" baseline="-25000" dirty="0"/>
              <a:t>a</a:t>
            </a:r>
            <a:r>
              <a:rPr lang="en-US" dirty="0"/>
              <a:t>) (H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3. Identify H</a:t>
            </a:r>
            <a:r>
              <a:rPr lang="en-US" baseline="-25000" dirty="0"/>
              <a:t>1 </a:t>
            </a:r>
            <a:r>
              <a:rPr lang="en-US" dirty="0"/>
              <a:t>as one or two-tailed </a:t>
            </a:r>
          </a:p>
          <a:p>
            <a:pPr>
              <a:lnSpc>
                <a:spcPct val="90000"/>
              </a:lnSpc>
            </a:pPr>
            <a:r>
              <a:rPr lang="en-US" dirty="0"/>
              <a:t>4. Specify the alpha level (level of significance)</a:t>
            </a:r>
          </a:p>
          <a:p>
            <a:pPr>
              <a:lnSpc>
                <a:spcPct val="90000"/>
              </a:lnSpc>
            </a:pPr>
            <a:r>
              <a:rPr lang="en-US" dirty="0"/>
              <a:t>5. Determine appropriate statistical test</a:t>
            </a:r>
          </a:p>
          <a:p>
            <a:pPr>
              <a:lnSpc>
                <a:spcPct val="90000"/>
              </a:lnSpc>
            </a:pPr>
            <a:r>
              <a:rPr lang="en-US" dirty="0"/>
              <a:t>6. Specify the degrees of freedom (not with the z test)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~PP367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1101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0.9|133.7|1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1|4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6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0.9|2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|29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.2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9|2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1.4|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2|75.7|6.3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6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4.3|4.2|61.8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6|5.3|41.2|8.3|9.3|2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1054</Words>
  <Application>Microsoft Macintosh PowerPoint</Application>
  <PresentationFormat>On-screen Show (4:3)</PresentationFormat>
  <Paragraphs>110</Paragraphs>
  <Slides>20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Inferential Statistics</vt:lpstr>
      <vt:lpstr>Deciding if a Sample Represents a Population</vt:lpstr>
      <vt:lpstr>Parametric and Nonparametric</vt:lpstr>
      <vt:lpstr>Sampling Error</vt:lpstr>
      <vt:lpstr>Testing the Sample mean</vt:lpstr>
      <vt:lpstr>Hypotheses</vt:lpstr>
      <vt:lpstr>One Tail or Two?</vt:lpstr>
      <vt:lpstr>Alpha Level</vt:lpstr>
      <vt:lpstr>Ten Steps to Hypothesis Testing</vt:lpstr>
      <vt:lpstr>Ten Steps to Hypothesis Testing</vt:lpstr>
      <vt:lpstr>Steps 1 and 2</vt:lpstr>
      <vt:lpstr>Steps 3 and 4</vt:lpstr>
      <vt:lpstr>Steps 5 and 6</vt:lpstr>
      <vt:lpstr>Steps 7 and 8</vt:lpstr>
      <vt:lpstr>Step 7 and 8</vt:lpstr>
      <vt:lpstr>Step 9</vt:lpstr>
      <vt:lpstr>Step 10</vt:lpstr>
      <vt:lpstr>Z Test vs. T Test</vt:lpstr>
      <vt:lpstr>Sample Problem</vt:lpstr>
      <vt:lpstr>PowerPoint Presentation</vt:lpstr>
    </vt:vector>
  </TitlesOfParts>
  <Company>California Baptist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Inferential Statistics</dc:title>
  <dc:creator>California Baptist University</dc:creator>
  <cp:lastModifiedBy>Armando Lopez Jr</cp:lastModifiedBy>
  <cp:revision>16</cp:revision>
  <dcterms:created xsi:type="dcterms:W3CDTF">2009-10-29T14:55:43Z</dcterms:created>
  <dcterms:modified xsi:type="dcterms:W3CDTF">2012-10-11T03:10:28Z</dcterms:modified>
</cp:coreProperties>
</file>